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  <p:sldMasterId id="2147483659" r:id="rId2"/>
  </p:sldMasterIdLst>
  <p:notesMasterIdLst>
    <p:notesMasterId r:id="rId20"/>
  </p:notesMasterIdLst>
  <p:sldIdLst>
    <p:sldId id="256" r:id="rId3"/>
    <p:sldId id="298" r:id="rId4"/>
    <p:sldId id="258" r:id="rId5"/>
    <p:sldId id="297" r:id="rId6"/>
    <p:sldId id="301" r:id="rId7"/>
    <p:sldId id="300" r:id="rId8"/>
    <p:sldId id="309" r:id="rId9"/>
    <p:sldId id="299" r:id="rId10"/>
    <p:sldId id="283" r:id="rId11"/>
    <p:sldId id="303" r:id="rId12"/>
    <p:sldId id="304" r:id="rId13"/>
    <p:sldId id="305" r:id="rId14"/>
    <p:sldId id="306" r:id="rId15"/>
    <p:sldId id="307" r:id="rId16"/>
    <p:sldId id="266" r:id="rId17"/>
    <p:sldId id="278" r:id="rId18"/>
    <p:sldId id="279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DM Sans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F38645-2EEC-4431-84BF-315B45517CC5}">
  <a:tblStyle styleId="{54F38645-2EEC-4431-84BF-315B45517C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66B1E4-277B-4343-98BD-37EB7D21A50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198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4007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849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968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911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582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8133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189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c3b7570ea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c3b7570ea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gradFill>
            <a:gsLst>
              <a:gs pos="0">
                <a:srgbClr val="05B3F1">
                  <a:alpha val="0"/>
                </a:srgbClr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2946600"/>
            <a:ext cx="6096000" cy="1739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71463" dist="66675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44750" y="3059700"/>
            <a:ext cx="5647800" cy="150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1583350"/>
            <a:ext cx="7404300" cy="1739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71463" dist="66675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2012775" y="2049850"/>
            <a:ext cx="51093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12775" y="2553550"/>
            <a:ext cx="5109300" cy="30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1583250"/>
            <a:ext cx="1739700" cy="17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46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337263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3371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469875" y="469800"/>
            <a:ext cx="8204100" cy="42039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346350" y="1385300"/>
            <a:ext cx="6451500" cy="819900"/>
          </a:xfrm>
          <a:prstGeom prst="rect">
            <a:avLst/>
          </a:prstGeom>
          <a:effectLst>
            <a:outerShdw blurRad="42863" dist="9525" dir="5400000" algn="bl" rotWithShape="0">
              <a:srgbClr val="1C4587">
                <a:alpha val="4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76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</a:rPr>
              <a:t>“</a:t>
            </a:r>
            <a:endParaRPr sz="9600" b="1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886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68721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8693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6095875" y="-3600"/>
            <a:ext cx="3048000" cy="51507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44424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84150" y="1452350"/>
            <a:ext cx="3963000" cy="322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316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32547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4753180" y="1200150"/>
            <a:ext cx="32547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95791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21348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2"/>
          </p:nvPr>
        </p:nvSpPr>
        <p:spPr>
          <a:xfrm>
            <a:off x="3472501" y="1200150"/>
            <a:ext cx="21348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3"/>
          </p:nvPr>
        </p:nvSpPr>
        <p:spPr>
          <a:xfrm>
            <a:off x="5809002" y="1200150"/>
            <a:ext cx="21348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8386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6066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264125" y="4435200"/>
            <a:ext cx="84225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-7000" y="44352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986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-7000" y="-25"/>
            <a:ext cx="9150900" cy="5143500"/>
          </a:xfrm>
          <a:prstGeom prst="frame">
            <a:avLst>
              <a:gd name="adj1" fmla="val 2453"/>
            </a:avLst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4337163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43370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64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1583350"/>
            <a:ext cx="7404300" cy="1739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71463" dist="66675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2012775" y="2049850"/>
            <a:ext cx="51093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12775" y="2553550"/>
            <a:ext cx="5109300" cy="30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1583250"/>
            <a:ext cx="1739700" cy="17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337263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3371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469875" y="469800"/>
            <a:ext cx="8204100" cy="42039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346350" y="1385300"/>
            <a:ext cx="6451500" cy="819900"/>
          </a:xfrm>
          <a:prstGeom prst="rect">
            <a:avLst/>
          </a:prstGeom>
          <a:effectLst>
            <a:outerShdw blurRad="42863" dist="9525" dir="5400000" algn="bl" rotWithShape="0">
              <a:srgbClr val="1C4587">
                <a:alpha val="4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▫"/>
              <a:defRPr sz="32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76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</a:rPr>
              <a:t>“</a:t>
            </a:r>
            <a:endParaRPr sz="9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68721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6095875" y="-3600"/>
            <a:ext cx="3048000" cy="51507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44424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84150" y="1452350"/>
            <a:ext cx="3963000" cy="322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32547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 dirty="0"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4753180" y="1200150"/>
            <a:ext cx="32547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-7000" y="353700"/>
            <a:ext cx="126300" cy="708300"/>
          </a:xfrm>
          <a:prstGeom prst="rect">
            <a:avLst/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8674200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-7000" y="-25"/>
            <a:ext cx="9150900" cy="5143500"/>
          </a:xfrm>
          <a:prstGeom prst="frame">
            <a:avLst>
              <a:gd name="adj1" fmla="val 2453"/>
            </a:avLst>
          </a:prstGeom>
          <a:gradFill>
            <a:gsLst>
              <a:gs pos="0">
                <a:srgbClr val="05B3F1">
                  <a:alpha val="21568"/>
                </a:srgbClr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4337163" y="4673700"/>
            <a:ext cx="469800" cy="46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43370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gradFill>
            <a:gsLst>
              <a:gs pos="0">
                <a:srgbClr val="05B3F1">
                  <a:alpha val="0"/>
                </a:srgbClr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2946600"/>
            <a:ext cx="6096000" cy="1739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71463" dist="66675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44750" y="3059700"/>
            <a:ext cx="5647800" cy="150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0257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100" b="1">
                <a:solidFill>
                  <a:schemeClr val="accent1"/>
                </a:solidFill>
                <a:latin typeface="+mj-lt"/>
                <a:ea typeface="DM Sans"/>
                <a:cs typeface="DM Sans"/>
                <a:sym typeface="DM Sans"/>
              </a:defRPr>
            </a:lvl1pPr>
            <a:lvl2pPr lvl="1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6872100" cy="3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buNone/>
              <a:defRPr sz="11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DM Sans"/>
              <a:buNone/>
              <a:defRPr sz="3000" b="1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6872100" cy="3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M Sans"/>
              <a:buChar char="▫"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106375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aticon.com/" TargetMode="External"/><Relationship Id="rId3" Type="http://schemas.openxmlformats.org/officeDocument/2006/relationships/hyperlink" Target="https://physionet.org/content/mimiciii/1.4/" TargetMode="External"/><Relationship Id="rId7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ihi.ca/en/infographic-canadas-seniors-population-outlook-uncharted-territory" TargetMode="External"/><Relationship Id="rId5" Type="http://schemas.openxmlformats.org/officeDocument/2006/relationships/hyperlink" Target="https://www.fraserinstitute.org/studies/comparing-performance-of-universal-health-care-countries-2019?utm_source=Media-Releases&amp;utm_campaign=Comparing-Performance-Universal-Health-Care-2019&amp;utm_medium=Media&amp;utm_content=Learn_More&amp;utm_term=700" TargetMode="External"/><Relationship Id="rId4" Type="http://schemas.openxmlformats.org/officeDocument/2006/relationships/hyperlink" Target="https://www.fraserinstitute.org/studies/waiting-your-turn-wait-times-for-health-care-in-canada-202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244750" y="3059700"/>
            <a:ext cx="5647800" cy="150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2"/>
                </a:solidFill>
                <a:latin typeface="+mj-lt"/>
              </a:rPr>
              <a:t>LENGTH OF-STAY PREDICTION AT TIME OF ADMISSION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2017350" y="1919634"/>
            <a:ext cx="5109300" cy="105768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dirty="0">
                <a:solidFill>
                  <a:schemeClr val="bg2"/>
                </a:solidFill>
                <a:latin typeface="+mj-lt"/>
              </a:rPr>
              <a:t>EXPLORATORY DATA</a:t>
            </a:r>
            <a:br>
              <a:rPr lang="en-CA" sz="4000" dirty="0">
                <a:solidFill>
                  <a:schemeClr val="bg2"/>
                </a:solidFill>
                <a:latin typeface="+mj-lt"/>
              </a:rPr>
            </a:br>
            <a:r>
              <a:rPr lang="en-CA" sz="4000" dirty="0">
                <a:solidFill>
                  <a:schemeClr val="bg2"/>
                </a:solidFill>
                <a:latin typeface="+mj-lt"/>
              </a:rPr>
              <a:t>ANALYSIS</a:t>
            </a:r>
            <a:endParaRPr sz="4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0" y="1576825"/>
            <a:ext cx="1735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600" b="1" dirty="0">
              <a:solidFill>
                <a:schemeClr val="accent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77297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5FA8D-5D58-9690-8B7C-552D988B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+mj-lt"/>
              </a:rPr>
              <a:t>EXPLORATORY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617A8-AA91-1CEA-B517-AE7C88DF0D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slide2" descr="Dashboard 1">
            <a:extLst>
              <a:ext uri="{FF2B5EF4-FFF2-40B4-BE49-F238E27FC236}">
                <a16:creationId xmlns:a16="http://schemas.microsoft.com/office/drawing/2014/main" id="{251EE9A4-1D27-69E5-4C22-F157BC122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063374"/>
            <a:ext cx="8334310" cy="40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116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2017350" y="1919634"/>
            <a:ext cx="5109300" cy="105768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dirty="0">
                <a:solidFill>
                  <a:schemeClr val="bg2"/>
                </a:solidFill>
                <a:latin typeface="+mj-lt"/>
              </a:rPr>
              <a:t>ML MODEL IMPLEMENTATION</a:t>
            </a:r>
            <a:endParaRPr sz="4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0" y="1576825"/>
            <a:ext cx="1735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600" b="1" dirty="0">
              <a:solidFill>
                <a:schemeClr val="accent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870220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5FA8D-5D58-9690-8B7C-552D988BE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</p:spPr>
        <p:txBody>
          <a:bodyPr/>
          <a:lstStyle/>
          <a:p>
            <a:r>
              <a:rPr lang="en-CA" dirty="0">
                <a:latin typeface="+mj-lt"/>
              </a:rPr>
              <a:t>MODEL 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617A8-AA91-1CEA-B517-AE7C88DF0D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Google Shape;134;p19">
            <a:extLst>
              <a:ext uri="{FF2B5EF4-FFF2-40B4-BE49-F238E27FC236}">
                <a16:creationId xmlns:a16="http://schemas.microsoft.com/office/drawing/2014/main" id="{B5400FC0-B1CC-64F8-F649-BE4ECAF1F2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800" y="971546"/>
            <a:ext cx="3800911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b="1" dirty="0">
                <a:latin typeface="+mj-lt"/>
              </a:rPr>
              <a:t>Regression (Baseline)</a:t>
            </a:r>
            <a:endParaRPr sz="1600" b="1" dirty="0">
              <a:latin typeface="+mj-lt"/>
            </a:endParaRPr>
          </a:p>
        </p:txBody>
      </p:sp>
      <p:sp>
        <p:nvSpPr>
          <p:cNvPr id="7" name="Google Shape;134;p19">
            <a:extLst>
              <a:ext uri="{FF2B5EF4-FFF2-40B4-BE49-F238E27FC236}">
                <a16:creationId xmlns:a16="http://schemas.microsoft.com/office/drawing/2014/main" id="{EC3E1B17-CC3B-ADE2-E968-8947B4504DF6}"/>
              </a:ext>
            </a:extLst>
          </p:cNvPr>
          <p:cNvSpPr txBox="1">
            <a:spLocks/>
          </p:cNvSpPr>
          <p:nvPr/>
        </p:nvSpPr>
        <p:spPr>
          <a:xfrm>
            <a:off x="304800" y="2905956"/>
            <a:ext cx="375856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CA" sz="1600" b="1" dirty="0">
                <a:latin typeface="+mj-lt"/>
              </a:rPr>
              <a:t>Multiclass Classification (</a:t>
            </a:r>
            <a:r>
              <a:rPr lang="en" sz="1600" b="1" dirty="0">
                <a:latin typeface="+mj-lt"/>
              </a:rPr>
              <a:t>Baseline)</a:t>
            </a:r>
            <a:endParaRPr lang="en-CA" sz="1600" b="1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86319B-1046-AC98-6776-BE3DC3765E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800" y="3265955"/>
            <a:ext cx="2595563" cy="16706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8BCD72-D045-94A7-7222-8E9C97BD7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331546"/>
            <a:ext cx="2595563" cy="1652050"/>
          </a:xfrm>
          <a:prstGeom prst="rect">
            <a:avLst/>
          </a:prstGeom>
        </p:spPr>
      </p:pic>
      <p:sp>
        <p:nvSpPr>
          <p:cNvPr id="4" name="Google Shape;134;p19">
            <a:extLst>
              <a:ext uri="{FF2B5EF4-FFF2-40B4-BE49-F238E27FC236}">
                <a16:creationId xmlns:a16="http://schemas.microsoft.com/office/drawing/2014/main" id="{8D98E93E-351D-E06F-3C51-D25AF2C76108}"/>
              </a:ext>
            </a:extLst>
          </p:cNvPr>
          <p:cNvSpPr txBox="1">
            <a:spLocks/>
          </p:cNvSpPr>
          <p:nvPr/>
        </p:nvSpPr>
        <p:spPr>
          <a:xfrm>
            <a:off x="3926695" y="971546"/>
            <a:ext cx="421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CA" sz="1600" b="1" dirty="0">
                <a:latin typeface="+mj-lt"/>
              </a:rPr>
              <a:t>Binary Classification (Using Auto-ML)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56C0E9-D2DA-9AB0-3A0B-8128BDF877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655"/>
          <a:stretch/>
        </p:blipFill>
        <p:spPr>
          <a:xfrm>
            <a:off x="3926695" y="1331546"/>
            <a:ext cx="4212000" cy="326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2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5FA8D-5D58-9690-8B7C-552D988BE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</p:spPr>
        <p:txBody>
          <a:bodyPr/>
          <a:lstStyle/>
          <a:p>
            <a:r>
              <a:rPr lang="en-CA" dirty="0">
                <a:latin typeface="+mj-lt"/>
              </a:rPr>
              <a:t>MODEL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617A8-AA91-1CEA-B517-AE7C88DF0D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224B79-2F46-3F6F-A5CE-47867C238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714" y="1317769"/>
            <a:ext cx="4992055" cy="2976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BBD52DD-6AB4-89A7-E616-897BF4D98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13437"/>
            <a:ext cx="2434750" cy="165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34;p19">
            <a:extLst>
              <a:ext uri="{FF2B5EF4-FFF2-40B4-BE49-F238E27FC236}">
                <a16:creationId xmlns:a16="http://schemas.microsoft.com/office/drawing/2014/main" id="{CFE1C8E6-45FB-CFD7-30BF-333BE8A823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800" y="950112"/>
            <a:ext cx="3800911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b="1" dirty="0">
                <a:latin typeface="+mj-lt"/>
              </a:rPr>
              <a:t>Confusion Matrix</a:t>
            </a:r>
            <a:endParaRPr sz="1600" b="1" dirty="0">
              <a:latin typeface="+mj-lt"/>
            </a:endParaRPr>
          </a:p>
        </p:txBody>
      </p:sp>
      <p:sp>
        <p:nvSpPr>
          <p:cNvPr id="4" name="Google Shape;134;p19">
            <a:extLst>
              <a:ext uri="{FF2B5EF4-FFF2-40B4-BE49-F238E27FC236}">
                <a16:creationId xmlns:a16="http://schemas.microsoft.com/office/drawing/2014/main" id="{10E3055D-28C0-9736-1128-3729F510340B}"/>
              </a:ext>
            </a:extLst>
          </p:cNvPr>
          <p:cNvSpPr txBox="1">
            <a:spLocks/>
          </p:cNvSpPr>
          <p:nvPr/>
        </p:nvSpPr>
        <p:spPr>
          <a:xfrm>
            <a:off x="304800" y="2902623"/>
            <a:ext cx="375856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CA" sz="1600" b="1" dirty="0">
                <a:latin typeface="+mj-lt"/>
              </a:rPr>
              <a:t>Precision Recall Curve</a:t>
            </a:r>
          </a:p>
        </p:txBody>
      </p:sp>
      <p:sp>
        <p:nvSpPr>
          <p:cNvPr id="6" name="Google Shape;134;p19">
            <a:extLst>
              <a:ext uri="{FF2B5EF4-FFF2-40B4-BE49-F238E27FC236}">
                <a16:creationId xmlns:a16="http://schemas.microsoft.com/office/drawing/2014/main" id="{3A5C9177-9EDD-CDF8-F817-37A041C3D538}"/>
              </a:ext>
            </a:extLst>
          </p:cNvPr>
          <p:cNvSpPr txBox="1">
            <a:spLocks/>
          </p:cNvSpPr>
          <p:nvPr/>
        </p:nvSpPr>
        <p:spPr>
          <a:xfrm>
            <a:off x="3444715" y="953437"/>
            <a:ext cx="375856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▫"/>
              <a:defRPr sz="20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CA" sz="1600" b="1" dirty="0">
                <a:latin typeface="+mj-lt"/>
              </a:rPr>
              <a:t>Feature Importance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599C0C4-0856-1ACF-FD20-FD2FB3996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264693"/>
            <a:ext cx="2436213" cy="1769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063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>
            <a:spLocks noGrp="1"/>
          </p:cNvSpPr>
          <p:nvPr>
            <p:ph type="title" idx="4294967295"/>
          </p:nvPr>
        </p:nvSpPr>
        <p:spPr>
          <a:xfrm>
            <a:off x="3457574" y="493200"/>
            <a:ext cx="2434425" cy="3354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WAY FORWARD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0" name="Google Shape;160;p22"/>
          <p:cNvSpPr txBox="1">
            <a:spLocks noGrp="1"/>
          </p:cNvSpPr>
          <p:nvPr>
            <p:ph type="sldNum" idx="12"/>
          </p:nvPr>
        </p:nvSpPr>
        <p:spPr>
          <a:xfrm>
            <a:off x="43370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100" b="1" i="0" u="none" strike="noStrike" kern="0" cap="none" spc="0" normalizeH="0" baseline="0" noProof="0">
                <a:ln>
                  <a:noFill/>
                </a:ln>
                <a:solidFill>
                  <a:srgbClr val="05B3F1"/>
                </a:solidFill>
                <a:effectLst/>
                <a:uLnTx/>
                <a:uFillTx/>
                <a:latin typeface="DM Sans"/>
                <a:sym typeface="DM San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100" b="1" i="0" u="none" strike="noStrike" kern="0" cap="none" spc="0" normalizeH="0" baseline="0" noProof="0">
              <a:ln>
                <a:noFill/>
              </a:ln>
              <a:solidFill>
                <a:srgbClr val="05B3F1"/>
              </a:solidFill>
              <a:effectLst/>
              <a:uLnTx/>
              <a:uFillTx/>
              <a:latin typeface="DM Sans"/>
              <a:sym typeface="DM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>
            <a:spLocks noGrp="1"/>
          </p:cNvSpPr>
          <p:nvPr>
            <p:ph type="ctrTitle" idx="4294967295"/>
          </p:nvPr>
        </p:nvSpPr>
        <p:spPr>
          <a:xfrm>
            <a:off x="2140050" y="1693575"/>
            <a:ext cx="4863900" cy="71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+mj-lt"/>
              </a:rPr>
              <a:t>Thank You!</a:t>
            </a:r>
            <a:endParaRPr sz="6000" dirty="0">
              <a:latin typeface="+mj-lt"/>
            </a:endParaRPr>
          </a:p>
        </p:txBody>
      </p:sp>
      <p:sp>
        <p:nvSpPr>
          <p:cNvPr id="338" name="Google Shape;338;p34"/>
          <p:cNvSpPr txBox="1">
            <a:spLocks noGrp="1"/>
          </p:cNvSpPr>
          <p:nvPr>
            <p:ph type="subTitle" idx="4294967295"/>
          </p:nvPr>
        </p:nvSpPr>
        <p:spPr>
          <a:xfrm>
            <a:off x="2140050" y="2375550"/>
            <a:ext cx="4863900" cy="186069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latin typeface="+mj-lt"/>
              </a:rPr>
              <a:t>Siddhartha Patra (0787887)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latin typeface="+mj-lt"/>
              </a:rPr>
              <a:t>Usama Norat (079225)</a:t>
            </a:r>
            <a:endParaRPr sz="2800" b="1" dirty="0">
              <a:latin typeface="+mj-lt"/>
            </a:endParaRPr>
          </a:p>
        </p:txBody>
      </p:sp>
      <p:sp>
        <p:nvSpPr>
          <p:cNvPr id="340" name="Google Shape;340;p34"/>
          <p:cNvSpPr txBox="1">
            <a:spLocks noGrp="1"/>
          </p:cNvSpPr>
          <p:nvPr>
            <p:ph type="sldNum" idx="12"/>
          </p:nvPr>
        </p:nvSpPr>
        <p:spPr>
          <a:xfrm>
            <a:off x="43370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341" name="Google Shape;341;p34"/>
          <p:cNvGrpSpPr/>
          <p:nvPr/>
        </p:nvGrpSpPr>
        <p:grpSpPr>
          <a:xfrm>
            <a:off x="4201695" y="645414"/>
            <a:ext cx="740505" cy="977425"/>
            <a:chOff x="7938657" y="2158352"/>
            <a:chExt cx="317500" cy="419100"/>
          </a:xfrm>
        </p:grpSpPr>
        <p:sp>
          <p:nvSpPr>
            <p:cNvPr id="342" name="Google Shape;342;p34"/>
            <p:cNvSpPr/>
            <p:nvPr/>
          </p:nvSpPr>
          <p:spPr>
            <a:xfrm>
              <a:off x="7938657" y="2377427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8004024" y="2158352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latin typeface="+mj-lt"/>
              </a:rPr>
              <a:t>REFERENCES</a:t>
            </a:r>
            <a:endParaRPr dirty="0">
              <a:latin typeface="+mj-lt"/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body" idx="1"/>
          </p:nvPr>
        </p:nvSpPr>
        <p:spPr>
          <a:xfrm>
            <a:off x="304799" y="1200150"/>
            <a:ext cx="8369276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1450" indent="-171450"/>
            <a:r>
              <a:rPr lang="en-IN" sz="1400" dirty="0">
                <a:latin typeface="+mj-lt"/>
                <a:hlinkClick r:id="rId3"/>
              </a:rPr>
              <a:t>MIMIC-III Clinical Database</a:t>
            </a:r>
            <a:r>
              <a:rPr lang="en-IN" sz="1400" dirty="0">
                <a:latin typeface="+mj-lt"/>
              </a:rPr>
              <a:t> </a:t>
            </a:r>
            <a:endParaRPr lang="en-CA" sz="1400" dirty="0">
              <a:latin typeface="+mj-lt"/>
            </a:endParaRPr>
          </a:p>
          <a:p>
            <a:pPr marL="171450" indent="-171450"/>
            <a:r>
              <a:rPr lang="en-IN" sz="1400" dirty="0">
                <a:latin typeface="+mj-lt"/>
              </a:rPr>
              <a:t>Charles, D., King, J., Patel, V. &amp; Furukawa, M. Adoption of Electronic Health record Systems among U.S. Non-federal Acute Care Hospitals. ONC Data Brief No. 9, 1–9 (2013).</a:t>
            </a:r>
            <a:endParaRPr lang="en-CA" sz="1400" dirty="0">
              <a:latin typeface="+mj-lt"/>
            </a:endParaRPr>
          </a:p>
          <a:p>
            <a:pPr marL="171450" indent="-171450"/>
            <a:r>
              <a:rPr lang="en-IN" sz="1400" dirty="0">
                <a:latin typeface="+mj-lt"/>
              </a:rPr>
              <a:t>Collins, F. S. &amp; Tabak, L. A. NIH plans to enhance reproducibility. Nature 505, 612–613 (2014).</a:t>
            </a:r>
            <a:endParaRPr lang="en-CA" sz="1400" dirty="0">
              <a:latin typeface="+mj-lt"/>
            </a:endParaRPr>
          </a:p>
          <a:p>
            <a:pPr marL="171450" indent="-171450"/>
            <a:r>
              <a:rPr lang="en-IN" sz="1400" dirty="0">
                <a:solidFill>
                  <a:srgbClr val="F49100"/>
                </a:solidFill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Waiting Your Turn: Wait Times for Health Care in Canada, 2021</a:t>
            </a:r>
            <a:r>
              <a:rPr lang="en-IN" sz="1400" dirty="0">
                <a:solidFill>
                  <a:srgbClr val="F49100"/>
                </a:solidFill>
                <a:latin typeface="+mj-lt"/>
              </a:rPr>
              <a:t> </a:t>
            </a:r>
            <a:r>
              <a:rPr lang="en-IN" sz="1400" dirty="0">
                <a:latin typeface="+mj-lt"/>
              </a:rPr>
              <a:t>(The Fraser Institute)</a:t>
            </a:r>
            <a:endParaRPr lang="en-CA" sz="1400" dirty="0">
              <a:latin typeface="+mj-lt"/>
            </a:endParaRPr>
          </a:p>
          <a:p>
            <a:pPr marL="171450" indent="-171450"/>
            <a:r>
              <a:rPr lang="en-IN" sz="1400" dirty="0">
                <a:solidFill>
                  <a:srgbClr val="F49100"/>
                </a:solidFill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Comparing Performance of Universal Health Care Countries, 2019</a:t>
            </a:r>
            <a:r>
              <a:rPr lang="en-IN" sz="1400" dirty="0">
                <a:solidFill>
                  <a:srgbClr val="F49100"/>
                </a:solidFill>
                <a:latin typeface="+mj-lt"/>
              </a:rPr>
              <a:t> </a:t>
            </a:r>
            <a:r>
              <a:rPr lang="en-IN" sz="1400" dirty="0">
                <a:latin typeface="+mj-lt"/>
              </a:rPr>
              <a:t>(The Fraser Institute)</a:t>
            </a:r>
            <a:endParaRPr lang="en-CA" sz="1400" dirty="0">
              <a:latin typeface="+mj-lt"/>
            </a:endParaRPr>
          </a:p>
          <a:p>
            <a:pPr marL="171450" indent="-171450"/>
            <a:r>
              <a:rPr lang="en-IN" sz="1400" dirty="0">
                <a:solidFill>
                  <a:srgbClr val="F49100"/>
                </a:solidFill>
                <a:latin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Canada’s seniors population outlook</a:t>
            </a:r>
            <a:r>
              <a:rPr lang="en-IN" sz="1400" dirty="0">
                <a:solidFill>
                  <a:srgbClr val="F49100"/>
                </a:solidFill>
                <a:latin typeface="+mj-lt"/>
              </a:rPr>
              <a:t> </a:t>
            </a:r>
            <a:r>
              <a:rPr lang="en-IN" sz="1400" dirty="0">
                <a:latin typeface="+mj-lt"/>
              </a:rPr>
              <a:t>(Canadian Institute of Health Information)</a:t>
            </a:r>
            <a:endParaRPr lang="en-CA" sz="1400" dirty="0">
              <a:latin typeface="+mj-lt"/>
            </a:endParaRPr>
          </a:p>
          <a:p>
            <a:pPr marL="0" lvl="0" indent="0">
              <a:buNone/>
            </a:pPr>
            <a:endParaRPr lang="en" sz="1400" dirty="0">
              <a:latin typeface="+mj-lt"/>
            </a:endParaRPr>
          </a:p>
          <a:p>
            <a:pPr marL="0" lvl="0" indent="0">
              <a:buNone/>
            </a:pPr>
            <a:r>
              <a:rPr lang="en" sz="1400" dirty="0">
                <a:latin typeface="+mj-lt"/>
              </a:rPr>
              <a:t>Special thanks to all the people who made and released these great resources for free:</a:t>
            </a:r>
          </a:p>
          <a:p>
            <a:pPr marL="171450" indent="-171450"/>
            <a:r>
              <a:rPr lang="en" sz="1400" dirty="0">
                <a:latin typeface="+mj-lt"/>
              </a:rPr>
              <a:t>Presentation template by </a:t>
            </a:r>
            <a:r>
              <a:rPr lang="en" sz="1400" u="sng" dirty="0">
                <a:solidFill>
                  <a:schemeClr val="hlink"/>
                </a:solidFill>
                <a:latin typeface="+mj-lt"/>
                <a:hlinkClick r:id="rId7"/>
              </a:rPr>
              <a:t>SlidesCarnival</a:t>
            </a:r>
            <a:endParaRPr lang="en" sz="1400" u="sng" dirty="0">
              <a:solidFill>
                <a:schemeClr val="hlink"/>
              </a:solidFill>
              <a:latin typeface="+mj-lt"/>
            </a:endParaRPr>
          </a:p>
          <a:p>
            <a:pPr marL="171450" indent="-171450"/>
            <a:r>
              <a:rPr lang="en-CA" sz="1400" dirty="0">
                <a:solidFill>
                  <a:schemeClr val="tx1"/>
                </a:solidFill>
                <a:latin typeface="+mj-lt"/>
              </a:rPr>
              <a:t>Photographs by </a:t>
            </a:r>
            <a:r>
              <a:rPr lang="en-CA" sz="1400" u="sng" dirty="0" err="1">
                <a:solidFill>
                  <a:schemeClr val="hlink"/>
                </a:solidFill>
                <a:latin typeface="+mj-lt"/>
              </a:rPr>
              <a:t>Unsplash</a:t>
            </a:r>
            <a:endParaRPr lang="en-CA" sz="1400" u="sng" dirty="0">
              <a:solidFill>
                <a:schemeClr val="hlink"/>
              </a:solidFill>
              <a:latin typeface="+mj-lt"/>
            </a:endParaRPr>
          </a:p>
          <a:p>
            <a:pPr marL="171450" indent="-171450"/>
            <a:r>
              <a:rPr lang="en" sz="1400" dirty="0">
                <a:latin typeface="+mj-lt"/>
              </a:rPr>
              <a:t>Icons by </a:t>
            </a:r>
            <a:r>
              <a:rPr lang="en" sz="1400" u="sng" dirty="0">
                <a:solidFill>
                  <a:schemeClr val="hlink"/>
                </a:solidFill>
                <a:latin typeface="+mj-lt"/>
                <a:hlinkClick r:id="rId8"/>
              </a:rPr>
              <a:t>Flaticon</a:t>
            </a:r>
            <a:endParaRPr sz="1400" dirty="0">
              <a:latin typeface="+mj-lt"/>
            </a:endParaRPr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body" idx="1"/>
          </p:nvPr>
        </p:nvSpPr>
        <p:spPr>
          <a:xfrm>
            <a:off x="1346350" y="1385300"/>
            <a:ext cx="6451500" cy="154363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Canada has a relatively short supply of doctors and hospital beds—and the longest wait times, despite spending more on health care than most other developed countries with universal coverage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lang="en-US" sz="2000" dirty="0">
              <a:latin typeface="+mj-lt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-- </a:t>
            </a:r>
            <a:r>
              <a:rPr lang="en-US" sz="2000" i="1" dirty="0">
                <a:latin typeface="+mj-lt"/>
              </a:rPr>
              <a:t>Fraser Institute (Comparing Performance of Universal Health Care Countries, 2019)</a:t>
            </a:r>
            <a:endParaRPr sz="2000" i="1" dirty="0">
              <a:latin typeface="+mj-lt"/>
            </a:endParaRPr>
          </a:p>
        </p:txBody>
      </p:sp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43371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3313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44424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600" dirty="0">
                <a:solidFill>
                  <a:schemeClr val="bg2"/>
                </a:solidFill>
                <a:latin typeface="+mj-lt"/>
              </a:rPr>
              <a:t>PROJECT MOTIVATION</a:t>
            </a:r>
            <a:endParaRPr sz="3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85" name="Google Shape;85;p14"/>
          <p:cNvSpPr txBox="1">
            <a:spLocks noGrp="1"/>
          </p:cNvSpPr>
          <p:nvPr>
            <p:ph type="body" idx="1"/>
          </p:nvPr>
        </p:nvSpPr>
        <p:spPr>
          <a:xfrm>
            <a:off x="784150" y="1264444"/>
            <a:ext cx="4202188" cy="329490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+mj-lt"/>
              </a:rPr>
              <a:t>The problem of long wait times is growing bigger, as Canada’s senior population grows in number with each passing day, seeking more medical care.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>
              <a:latin typeface="+mj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+mj-lt"/>
              </a:rPr>
              <a:t>As suggested by Canadian Institute of Health Information (CIHI), </a:t>
            </a:r>
            <a:r>
              <a:rPr lang="en-US" sz="1800" b="1" dirty="0">
                <a:latin typeface="+mj-lt"/>
              </a:rPr>
              <a:t>Over the next 20 years, Canada’s seniors’ population — those age 65 and older — is expected to grow by 68%</a:t>
            </a:r>
            <a:r>
              <a:rPr lang="en-US" sz="1800" dirty="0">
                <a:latin typeface="+mj-lt"/>
              </a:rPr>
              <a:t>.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 rotWithShape="1">
          <a:blip r:embed="rId3"/>
          <a:srcRect l="7685" t="1" r="43955" b="-1"/>
          <a:stretch/>
        </p:blipFill>
        <p:spPr>
          <a:xfrm>
            <a:off x="5625848" y="469800"/>
            <a:ext cx="3048000" cy="4203900"/>
          </a:xfrm>
          <a:prstGeom prst="rect">
            <a:avLst/>
          </a:prstGeom>
          <a:noFill/>
          <a:ln>
            <a:noFill/>
          </a:ln>
          <a:effectLst>
            <a:outerShdw blurRad="342900" dist="9525" dir="5400000" algn="bl" rotWithShape="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bg1"/>
                </a:solidFill>
                <a:latin typeface="+mj-lt"/>
              </a:rPr>
              <a:t>BACKGROUND</a:t>
            </a:r>
            <a:endParaRPr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6" name="Google Shape;106;p17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68721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For this project, we have chosen to focus on hospital Length-Of-Stay (LOS), which is a very crucial aspect of determining the wait times and beds availability in the hospitals.</a:t>
            </a:r>
          </a:p>
          <a:p>
            <a:pPr marL="76200" indent="0">
              <a:buNone/>
            </a:pPr>
            <a:endParaRPr lang="en-US" sz="2000" b="1" dirty="0">
              <a:solidFill>
                <a:schemeClr val="bg1"/>
              </a:solidFill>
              <a:latin typeface="+mj-lt"/>
            </a:endParaRPr>
          </a:p>
          <a:p>
            <a:pPr marL="7620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+mj-lt"/>
              </a:rPr>
              <a:t>Length-Of-Stay (LOS)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is defined as the period of time, expressed in days, between hospital admission time and discharge time.</a:t>
            </a:r>
          </a:p>
        </p:txBody>
      </p:sp>
      <p:sp>
        <p:nvSpPr>
          <p:cNvPr id="107" name="Google Shape;107;p17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789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sldNum" idx="12"/>
          </p:nvPr>
        </p:nvSpPr>
        <p:spPr>
          <a:xfrm>
            <a:off x="4337038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" name="Google Shape;142;p20">
            <a:extLst>
              <a:ext uri="{FF2B5EF4-FFF2-40B4-BE49-F238E27FC236}">
                <a16:creationId xmlns:a16="http://schemas.microsoft.com/office/drawing/2014/main" id="{132584D8-9E0F-13F6-CC34-56B877E063B1}"/>
              </a:ext>
            </a:extLst>
          </p:cNvPr>
          <p:cNvSpPr txBox="1">
            <a:spLocks/>
          </p:cNvSpPr>
          <p:nvPr/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000"/>
            </a:pPr>
            <a:r>
              <a:rPr lang="en-US" sz="3000" b="1" dirty="0">
                <a:solidFill>
                  <a:schemeClr val="accent1"/>
                </a:solidFill>
                <a:sym typeface="DM Sans"/>
              </a:rPr>
              <a:t>WHY LENGTH OF STAY (LOS)?</a:t>
            </a:r>
          </a:p>
        </p:txBody>
      </p:sp>
      <p:sp>
        <p:nvSpPr>
          <p:cNvPr id="10" name="Google Shape;143;p20">
            <a:extLst>
              <a:ext uri="{FF2B5EF4-FFF2-40B4-BE49-F238E27FC236}">
                <a16:creationId xmlns:a16="http://schemas.microsoft.com/office/drawing/2014/main" id="{13A1C520-E0E8-682F-6704-1B0A909FC6BE}"/>
              </a:ext>
            </a:extLst>
          </p:cNvPr>
          <p:cNvSpPr txBox="1">
            <a:spLocks/>
          </p:cNvSpPr>
          <p:nvPr/>
        </p:nvSpPr>
        <p:spPr>
          <a:xfrm>
            <a:off x="585925" y="2678916"/>
            <a:ext cx="2520000" cy="21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Improve Communication</a:t>
            </a:r>
          </a:p>
          <a:p>
            <a:pPr>
              <a:spcBef>
                <a:spcPts val="600"/>
              </a:spcBef>
            </a:pPr>
            <a:r>
              <a:rPr lang="en-US" dirty="0"/>
              <a:t>An accurate prediction of a patient's remaining LOS would be a useful guide for expectation management and would improve communication between doctors and their patients.</a:t>
            </a:r>
          </a:p>
        </p:txBody>
      </p:sp>
      <p:sp>
        <p:nvSpPr>
          <p:cNvPr id="11" name="Google Shape;144;p20">
            <a:extLst>
              <a:ext uri="{FF2B5EF4-FFF2-40B4-BE49-F238E27FC236}">
                <a16:creationId xmlns:a16="http://schemas.microsoft.com/office/drawing/2014/main" id="{1AB39925-AD21-CA20-415D-EDA0F95B751C}"/>
              </a:ext>
            </a:extLst>
          </p:cNvPr>
          <p:cNvSpPr txBox="1">
            <a:spLocks/>
          </p:cNvSpPr>
          <p:nvPr/>
        </p:nvSpPr>
        <p:spPr>
          <a:xfrm>
            <a:off x="3312001" y="2678916"/>
            <a:ext cx="2520000" cy="21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Improve Resource Allocation</a:t>
            </a:r>
          </a:p>
          <a:p>
            <a:pPr>
              <a:spcBef>
                <a:spcPts val="600"/>
              </a:spcBef>
            </a:pPr>
            <a:r>
              <a:rPr lang="en-US" dirty="0"/>
              <a:t>Precise LOS prediction of patients is critical for efficient use of resources such as staff, ventilators, and other medical devices, especially in ICU.</a:t>
            </a:r>
          </a:p>
        </p:txBody>
      </p:sp>
      <p:sp>
        <p:nvSpPr>
          <p:cNvPr id="12" name="Google Shape;145;p20">
            <a:extLst>
              <a:ext uri="{FF2B5EF4-FFF2-40B4-BE49-F238E27FC236}">
                <a16:creationId xmlns:a16="http://schemas.microsoft.com/office/drawing/2014/main" id="{D25421E6-224B-9D70-B9F5-12CBF0764D36}"/>
              </a:ext>
            </a:extLst>
          </p:cNvPr>
          <p:cNvSpPr txBox="1">
            <a:spLocks/>
          </p:cNvSpPr>
          <p:nvPr/>
        </p:nvSpPr>
        <p:spPr>
          <a:xfrm>
            <a:off x="6038077" y="2678915"/>
            <a:ext cx="2520000" cy="21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Improve Service Quality</a:t>
            </a:r>
          </a:p>
          <a:p>
            <a:pPr>
              <a:spcBef>
                <a:spcPts val="600"/>
              </a:spcBef>
            </a:pPr>
            <a:r>
              <a:rPr lang="en-US" dirty="0"/>
              <a:t>Better resource allocation can improve the quality of healthcare services for patients (for example, on-time diagnosis, shorter wait times etc.) while reducing costs.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F250E1-31B1-B441-C991-917996894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63" y="1058915"/>
            <a:ext cx="1620000" cy="162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9F7174-F917-DAD1-E6A2-9C4262AFF5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482519" y="1058915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4AA087-796E-FF77-118D-8F04D541AD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86076" y="1058915"/>
            <a:ext cx="162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53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2945367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Exploratory Data Analysis</a:t>
            </a:r>
            <a:endParaRPr b="1" dirty="0">
              <a:latin typeface="+mj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+mj-lt"/>
              </a:rPr>
              <a:t>Impact of factors, such as, patient age, gender, race, ethnicity, admission type, diagnosis category (heart disease, delivery, injury/poisoning, etc.) on a patient’s LOS.</a:t>
            </a:r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latin typeface="+mj-lt"/>
              </a:rPr>
              <a:t>GOAL OF THE PROJECT</a:t>
            </a:r>
            <a:endParaRPr dirty="0">
              <a:latin typeface="+mj-lt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5110371" y="1200150"/>
            <a:ext cx="3254700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Predictive Analytics</a:t>
            </a:r>
            <a:endParaRPr b="1" dirty="0">
              <a:latin typeface="+mj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+mj-lt"/>
              </a:rPr>
              <a:t>We will be further using these factors to develop a predictive ML model to predict the LOS of future patients, that the hospitals can utilize to optimize their medical resources and better manage bed availability in the emergency wards.</a:t>
            </a:r>
            <a:endParaRPr sz="1800" dirty="0">
              <a:latin typeface="+mj-lt"/>
            </a:endParaRPr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99C63D-522B-FFBF-81C8-215B9072C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200150"/>
            <a:ext cx="720000" cy="7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294161-E467-BC12-4B92-EA954E2A1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635" y="120015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92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1136000" y="1200150"/>
            <a:ext cx="7422213" cy="34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latin typeface="+mj-lt"/>
              </a:rPr>
              <a:t>For this project, we will be using the MIMIC-III Clinical dataset, which is a large, freely-available database comprising deidentified health-related data associated with over 40,000 patients who stayed in critical care units of the Beth Israel Deaconess Medical Center between 2001 and 2012.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latin typeface="+mj-lt"/>
              </a:rPr>
              <a:t>This is a relational database consisting of 26 tables, that strongly simulates real life databases that are used in modern day hospitals.</a:t>
            </a:r>
          </a:p>
        </p:txBody>
      </p:sp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latin typeface="+mj-lt"/>
              </a:rPr>
              <a:t>DATASET: MIMIC-III CLINICAL</a:t>
            </a:r>
            <a:endParaRPr dirty="0">
              <a:latin typeface="+mj-lt"/>
            </a:endParaRPr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99C63D-522B-FFBF-81C8-215B9072CB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800" y="120015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97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2012775" y="2049850"/>
            <a:ext cx="5109300" cy="483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dirty="0">
                <a:solidFill>
                  <a:schemeClr val="bg2"/>
                </a:solidFill>
                <a:latin typeface="+mj-lt"/>
              </a:rPr>
              <a:t>DATA PRE-PROCESSING</a:t>
            </a:r>
            <a:endParaRPr sz="4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0" y="1576825"/>
            <a:ext cx="1735200" cy="17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600" b="1" dirty="0">
              <a:solidFill>
                <a:schemeClr val="accent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6134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9"/>
          <p:cNvSpPr txBox="1">
            <a:spLocks noGrp="1"/>
          </p:cNvSpPr>
          <p:nvPr>
            <p:ph type="title"/>
          </p:nvPr>
        </p:nvSpPr>
        <p:spPr>
          <a:xfrm>
            <a:off x="304800" y="355075"/>
            <a:ext cx="8474700" cy="70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latin typeface="+mj-lt"/>
              </a:rPr>
              <a:t>DATA PRE-PROCESSING PIPELINE</a:t>
            </a:r>
            <a:endParaRPr dirty="0">
              <a:latin typeface="+mj-lt"/>
            </a:endParaRP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674075" y="4673650"/>
            <a:ext cx="469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1700667" y="977504"/>
            <a:ext cx="1542595" cy="61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UNDERSTANDING DATA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Research Articles</a:t>
            </a:r>
            <a:endParaRPr sz="1000" dirty="0">
              <a:solidFill>
                <a:schemeClr val="dk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3744231" y="977504"/>
            <a:ext cx="1691779" cy="61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DATA CLEANING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Missing Data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Outlier Analysis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Binning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  <p:sp>
        <p:nvSpPr>
          <p:cNvPr id="437" name="Google Shape;437;p39"/>
          <p:cNvSpPr txBox="1"/>
          <p:nvPr/>
        </p:nvSpPr>
        <p:spPr>
          <a:xfrm>
            <a:off x="5773210" y="977504"/>
            <a:ext cx="1584854" cy="618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DM Sans"/>
                <a:cs typeface="DM Sans"/>
                <a:sym typeface="DM Sans"/>
              </a:rPr>
              <a:t>DATA INTEGRATION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DM Sans"/>
                <a:cs typeface="DM Sans"/>
                <a:sym typeface="DM Sans"/>
              </a:rPr>
              <a:t>Joining and Merging Tables</a:t>
            </a:r>
          </a:p>
        </p:txBody>
      </p:sp>
      <p:sp>
        <p:nvSpPr>
          <p:cNvPr id="438" name="Google Shape;438;p39"/>
          <p:cNvSpPr txBox="1"/>
          <p:nvPr/>
        </p:nvSpPr>
        <p:spPr>
          <a:xfrm>
            <a:off x="2767205" y="4150518"/>
            <a:ext cx="1633075" cy="6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DATA QUALITY ASSESSMENT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Mismatched data types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Mixed data values</a:t>
            </a:r>
          </a:p>
        </p:txBody>
      </p:sp>
      <p:sp>
        <p:nvSpPr>
          <p:cNvPr id="439" name="Google Shape;439;p39"/>
          <p:cNvSpPr txBox="1"/>
          <p:nvPr/>
        </p:nvSpPr>
        <p:spPr>
          <a:xfrm>
            <a:off x="4824010" y="4150518"/>
            <a:ext cx="1633076" cy="6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DATA TRANSFORMATION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Encoding Categorical Features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Feature Engineering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+mj-lt"/>
              <a:ea typeface="DM Sans"/>
              <a:cs typeface="DM Sans"/>
              <a:sym typeface="DM Sans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6858378" y="4150518"/>
            <a:ext cx="1286400" cy="6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DATA VISUALIZATION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CA" sz="1000" dirty="0">
                <a:solidFill>
                  <a:schemeClr val="dk1"/>
                </a:solidFill>
                <a:latin typeface="+mj-lt"/>
                <a:ea typeface="DM Sans"/>
                <a:cs typeface="DM Sans"/>
                <a:sym typeface="DM Sans"/>
              </a:rPr>
              <a:t>EDA in Tableau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E7DD3B-A724-AB8A-4BA2-11B4D76FE6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00668" y="1624744"/>
            <a:ext cx="612000" cy="61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F0730B-EBC1-3AC2-0AA9-005656459B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767206" y="3523788"/>
            <a:ext cx="612000" cy="61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C21EB4-FED1-19E1-5526-00C728977AF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744231" y="1624744"/>
            <a:ext cx="612000" cy="61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437CDC-E3FF-86FE-30EB-97AC6B3CE08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824010" y="3523788"/>
            <a:ext cx="612000" cy="61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D99164-5445-0050-297D-014DC05B8B9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773210" y="1624744"/>
            <a:ext cx="612000" cy="6120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12CBD516-522A-14E6-8AE2-19AD50784D76}"/>
              </a:ext>
            </a:extLst>
          </p:cNvPr>
          <p:cNvGrpSpPr/>
          <p:nvPr/>
        </p:nvGrpSpPr>
        <p:grpSpPr>
          <a:xfrm>
            <a:off x="226062" y="2156204"/>
            <a:ext cx="1204553" cy="432000"/>
            <a:chOff x="226062" y="2334798"/>
            <a:chExt cx="1204553" cy="432000"/>
          </a:xfrm>
        </p:grpSpPr>
        <p:sp>
          <p:nvSpPr>
            <p:cNvPr id="12" name="Google Shape;439;p39">
              <a:extLst>
                <a:ext uri="{FF2B5EF4-FFF2-40B4-BE49-F238E27FC236}">
                  <a16:creationId xmlns:a16="http://schemas.microsoft.com/office/drawing/2014/main" id="{523A6947-D296-0796-A3A6-3E0D2B647B12}"/>
                </a:ext>
              </a:extLst>
            </p:cNvPr>
            <p:cNvSpPr txBox="1"/>
            <p:nvPr/>
          </p:nvSpPr>
          <p:spPr>
            <a:xfrm>
              <a:off x="710615" y="2388798"/>
              <a:ext cx="7200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+mj-lt"/>
                  <a:ea typeface="DM Sans"/>
                  <a:cs typeface="DM Sans"/>
                  <a:sym typeface="DM Sans"/>
                </a:rPr>
                <a:t>ADMISSIONS DATA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6FBAAFC-2F94-8063-7193-5466B1176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6062" y="2334798"/>
              <a:ext cx="432000" cy="432000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9989187-27D0-0D4A-30A6-5AE4CD20ADA4}"/>
              </a:ext>
            </a:extLst>
          </p:cNvPr>
          <p:cNvGrpSpPr/>
          <p:nvPr/>
        </p:nvGrpSpPr>
        <p:grpSpPr>
          <a:xfrm>
            <a:off x="226062" y="2719246"/>
            <a:ext cx="1209067" cy="432000"/>
            <a:chOff x="226062" y="2815019"/>
            <a:chExt cx="1209067" cy="432000"/>
          </a:xfrm>
        </p:grpSpPr>
        <p:sp>
          <p:nvSpPr>
            <p:cNvPr id="13" name="Google Shape;439;p39">
              <a:extLst>
                <a:ext uri="{FF2B5EF4-FFF2-40B4-BE49-F238E27FC236}">
                  <a16:creationId xmlns:a16="http://schemas.microsoft.com/office/drawing/2014/main" id="{015D04D2-E79B-D4F0-2C2C-EBFCB97AF6D8}"/>
                </a:ext>
              </a:extLst>
            </p:cNvPr>
            <p:cNvSpPr txBox="1"/>
            <p:nvPr/>
          </p:nvSpPr>
          <p:spPr>
            <a:xfrm>
              <a:off x="715129" y="2869019"/>
              <a:ext cx="7200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+mj-lt"/>
                  <a:ea typeface="DM Sans"/>
                  <a:cs typeface="DM Sans"/>
                  <a:sym typeface="DM Sans"/>
                </a:rPr>
                <a:t>PATIENTS DATA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02303EA-F1E0-4987-BD2B-7544A795B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26062" y="2815019"/>
              <a:ext cx="432000" cy="432000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42B9F4F-D3D9-E3D0-6A92-72A5688DD8C6}"/>
              </a:ext>
            </a:extLst>
          </p:cNvPr>
          <p:cNvGrpSpPr/>
          <p:nvPr/>
        </p:nvGrpSpPr>
        <p:grpSpPr>
          <a:xfrm>
            <a:off x="226062" y="3596624"/>
            <a:ext cx="1204553" cy="432000"/>
            <a:chOff x="226062" y="3532434"/>
            <a:chExt cx="1204553" cy="432000"/>
          </a:xfrm>
        </p:grpSpPr>
        <p:sp>
          <p:nvSpPr>
            <p:cNvPr id="14" name="Google Shape;439;p39">
              <a:extLst>
                <a:ext uri="{FF2B5EF4-FFF2-40B4-BE49-F238E27FC236}">
                  <a16:creationId xmlns:a16="http://schemas.microsoft.com/office/drawing/2014/main" id="{583CD632-DA6E-C379-2DE2-32690D47C089}"/>
                </a:ext>
              </a:extLst>
            </p:cNvPr>
            <p:cNvSpPr txBox="1"/>
            <p:nvPr/>
          </p:nvSpPr>
          <p:spPr>
            <a:xfrm>
              <a:off x="710615" y="3586434"/>
              <a:ext cx="7200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+mj-lt"/>
                  <a:ea typeface="DM Sans"/>
                  <a:cs typeface="DM Sans"/>
                  <a:sym typeface="DM Sans"/>
                </a:rPr>
                <a:t>ICU STAYS DATA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E00C92A-3825-4617-1E58-1B053BC03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26062" y="3532434"/>
              <a:ext cx="432000" cy="43200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FC47033-72F6-1FD1-0CA2-13998E1AA08F}"/>
              </a:ext>
            </a:extLst>
          </p:cNvPr>
          <p:cNvGrpSpPr/>
          <p:nvPr/>
        </p:nvGrpSpPr>
        <p:grpSpPr>
          <a:xfrm>
            <a:off x="226062" y="4159666"/>
            <a:ext cx="1560333" cy="432000"/>
            <a:chOff x="226062" y="4038221"/>
            <a:chExt cx="1560333" cy="432000"/>
          </a:xfrm>
        </p:grpSpPr>
        <p:sp>
          <p:nvSpPr>
            <p:cNvPr id="15" name="Google Shape;439;p39">
              <a:extLst>
                <a:ext uri="{FF2B5EF4-FFF2-40B4-BE49-F238E27FC236}">
                  <a16:creationId xmlns:a16="http://schemas.microsoft.com/office/drawing/2014/main" id="{3533ADB5-6DBC-6F09-7872-08F0350B5705}"/>
                </a:ext>
              </a:extLst>
            </p:cNvPr>
            <p:cNvSpPr txBox="1"/>
            <p:nvPr/>
          </p:nvSpPr>
          <p:spPr>
            <a:xfrm>
              <a:off x="715128" y="4092221"/>
              <a:ext cx="1071267" cy="3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+mj-lt"/>
                  <a:ea typeface="DM Sans"/>
                  <a:cs typeface="DM Sans"/>
                  <a:sym typeface="DM Sans"/>
                </a:rPr>
                <a:t>DIAGNOSES (ICD 9) DATA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D6374E1-A6C0-5C10-BFF2-FE0E93E55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26062" y="4038221"/>
              <a:ext cx="432000" cy="432000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677D7799-E272-F3E8-0133-871295658F99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6858378" y="3523788"/>
            <a:ext cx="612000" cy="61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rcetus 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rcetus template">
  <a:themeElements>
    <a:clrScheme name="Custom 347">
      <a:dk1>
        <a:srgbClr val="00162A"/>
      </a:dk1>
      <a:lt1>
        <a:srgbClr val="FFFFFF"/>
      </a:lt1>
      <a:dk2>
        <a:srgbClr val="ABB8C0"/>
      </a:dk2>
      <a:lt2>
        <a:srgbClr val="F0F2F3"/>
      </a:lt2>
      <a:accent1>
        <a:srgbClr val="05B3F1"/>
      </a:accent1>
      <a:accent2>
        <a:srgbClr val="0073BB"/>
      </a:accent2>
      <a:accent3>
        <a:srgbClr val="B8DD63"/>
      </a:accent3>
      <a:accent4>
        <a:srgbClr val="78B329"/>
      </a:accent4>
      <a:accent5>
        <a:srgbClr val="FF9367"/>
      </a:accent5>
      <a:accent6>
        <a:srgbClr val="EE2424"/>
      </a:accent6>
      <a:hlink>
        <a:srgbClr val="05B3F1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697</Words>
  <Application>Microsoft Office PowerPoint</Application>
  <PresentationFormat>On-screen Show (16:9)</PresentationFormat>
  <Paragraphs>89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Arial</vt:lpstr>
      <vt:lpstr>DM Sans</vt:lpstr>
      <vt:lpstr>Dercetus template</vt:lpstr>
      <vt:lpstr>1_Dercetus template</vt:lpstr>
      <vt:lpstr>LENGTH OF-STAY PREDICTION AT TIME OF ADMISSION</vt:lpstr>
      <vt:lpstr>PowerPoint Presentation</vt:lpstr>
      <vt:lpstr>PROJECT MOTIVATION</vt:lpstr>
      <vt:lpstr>BACKGROUND</vt:lpstr>
      <vt:lpstr>PowerPoint Presentation</vt:lpstr>
      <vt:lpstr>GOAL OF THE PROJECT</vt:lpstr>
      <vt:lpstr>DATASET: MIMIC-III CLINICAL</vt:lpstr>
      <vt:lpstr>DATA PRE-PROCESSING</vt:lpstr>
      <vt:lpstr>DATA PRE-PROCESSING PIPELINE</vt:lpstr>
      <vt:lpstr>EXPLORATORY DATA ANALYSIS</vt:lpstr>
      <vt:lpstr>EXPLORATORY DATA ANALYSIS</vt:lpstr>
      <vt:lpstr>ML MODEL IMPLEMENTATION</vt:lpstr>
      <vt:lpstr>MODEL IMPLEMENTATION</vt:lpstr>
      <vt:lpstr>MODEL PERFORMANCE</vt:lpstr>
      <vt:lpstr>WAY FORWARD</vt:lpstr>
      <vt:lpstr>Thank You!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Siddhartha</dc:creator>
  <cp:lastModifiedBy>Siddhartha Patra</cp:lastModifiedBy>
  <cp:revision>37</cp:revision>
  <dcterms:modified xsi:type="dcterms:W3CDTF">2022-12-06T00:26:46Z</dcterms:modified>
</cp:coreProperties>
</file>